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webp" ContentType="image/webp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27"/>
    <p:restoredTop sz="94675"/>
  </p:normalViewPr>
  <p:slideViewPr>
    <p:cSldViewPr snapToGrid="0">
      <p:cViewPr>
        <p:scale>
          <a:sx d="100" n="86"/>
          <a:sy d="100" n="86"/>
        </p:scale>
        <p:origin x="1736" y="984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5BA-1EB3-A7AD-1910-19B6C856A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E12C-FEA0-34D9-24B7-C1E7A42DB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19FF2-8E29-986B-55B6-43F2ED71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E0CF6-692F-C228-8622-9CEF89E8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AFA68-CD82-F1AC-7C1C-84F1BF8D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37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F075-F42B-BA59-A0A8-F3EC51F8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0342F-1FCD-94A0-7E69-50C115DE1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EDBA4-ACC7-90A9-EBCB-6B19A99E4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83118-5BE0-DB0B-51EC-91A63D1F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A88E-CACC-0E62-4DA6-82288733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10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A676E-06DF-9477-7F41-54A8D8D50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7C26D-6E64-F64D-D08A-8069C07DE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2D1D-1648-7695-5A42-7DC76F1C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0B1B-BD9B-3C46-F96D-C1A33CBA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51B62-5AC9-FBFC-1FE2-AE7A36F3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01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AFCC-F7ED-CED9-B2BE-DB8C0E0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332" y="0"/>
            <a:ext cx="9617467" cy="101933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332" y="1019332"/>
            <a:ext cx="9617467" cy="51576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BF991-1DE4-EB65-D177-7F497FAE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F02B-0843-3A0D-C972-38EFE0F3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2AF67-4C21-8646-38B1-087DD05D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560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0DCB-AAD9-DC52-56E2-D0D628F8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094" y="1709738"/>
            <a:ext cx="996835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78E-8D56-2DDC-B92C-7EF00C7ED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094" y="4589463"/>
            <a:ext cx="99683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8F09-742F-62D7-5FE5-720BB7C5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51701-1074-2793-0021-3EE2E425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296B3-8A48-6F5C-9E19-25F4F502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1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2CDF-D8C3-CCE2-066E-233B0E25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385" y="335144"/>
            <a:ext cx="10325099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26B8-FC0B-87B9-BC14-536B35104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385" y="1795644"/>
            <a:ext cx="506042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EA21-946A-8130-B3B7-806A547A3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8046" y="1795644"/>
            <a:ext cx="506042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8EEE3-C475-F53C-B33B-6C60E1E9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E2A32-5A7B-FA32-4190-C80D6116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395D2-454B-17F7-861A-E1F4F71D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8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993E-236A-A219-E2FF-993D49E6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A213B-A563-8BFA-6FE0-0D7C4FDCA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8DF5A-F90A-4726-5ABE-ABCE154DB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62790-11D3-1534-4250-85908FC2C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879D9-D2EE-58D6-98E7-86F8CF82E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7BDC7-14CB-6E3C-770E-5F8E37E5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8C12B-313D-74AF-A63D-B432B716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7A898-EB64-8F7A-2739-08F203AF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55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E6BA-4D1F-AA47-A3CF-12C17E09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20DA6-A1DB-021C-A942-20EE3AFC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45AC1-30F9-063C-2A38-0F76FDCC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C8298-6ED4-1A64-6EA1-8CD44373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544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BA205-AA13-D01E-31C2-10992FB0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4EC43-039D-551F-28DD-B5BF65CC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1308B-E47D-65CD-2A5B-5CE00404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89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AF05-3F5B-7ABF-DD24-57EFC0F1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64" y="47710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2FD7-6E86-3439-851A-AEE5EA9E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450" y="477109"/>
            <a:ext cx="5943938" cy="53839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4464" y="207730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845B3-4884-6855-E75E-38328C7B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8F9E8-B960-A297-614E-D41539B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73BA-61CD-A7C2-A9BF-57DE5CC3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52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DE15-47CF-69ED-9326-DA8F9874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94" y="46513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2D14B-C0A0-5CB3-AD14-8907AD019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61154" y="457201"/>
            <a:ext cx="5494234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1365B-FF13-4451-633A-3667D9610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9394" y="206533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7BD4-32C3-2A59-8956-D00D50DE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FBB99-CF29-01D7-FCAC-A6FD5617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99F78-F5D1-0CB1-4B0C-2F681E77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256006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88ECA-DDC6-5DF4-1496-668B71D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332" y="365125"/>
            <a:ext cx="9617467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8D63F-01CE-51BF-EBE3-AC6BF2B13682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736332" y="1825625"/>
            <a:ext cx="9617467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097F4-9C50-BED5-D648-BD820C1F18BC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2235-B7EE-110D-F5CF-9CD1EA98F255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0C8AB-818E-C930-C20F-1172D01231C4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6AA5FC-A62A-D95B-AB68-0B372530EBAD}"/>
              </a:ext>
            </a:extLst>
          </p:cNvPr>
          <p:cNvGrpSpPr/>
          <p:nvPr userDrawn="1"/>
        </p:nvGrpSpPr>
        <p:grpSpPr>
          <a:xfrm>
            <a:off x="-471215" y="-9144"/>
            <a:ext cx="2090153" cy="6867144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ED8A41-63FF-7230-1FE7-E03984C75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CD39C08-7BEC-C31D-65E0-E9A97A374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F478DD1-9626-446D-0C2D-C3AAAA2356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F11207-095D-32F8-CB37-99A34AE7C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9FD723C-201F-086E-714B-1481121E6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6F363D-245B-FAAB-72F6-392A4F89A178}"/>
                </a:ext>
              </a:extLst>
            </p:cNvPr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b="b" l="0" r="r" t="0"/>
              <a:pathLst>
                <a:path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1C3A5C5-C2B9-C32E-6271-FD82AD7DFC92}"/>
                </a:ext>
              </a:extLst>
            </p:cNvPr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b="b" l="0" r="r" t="0"/>
              <a:pathLst>
                <a:path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F0AC0FC-1B72-CDC3-F06C-F9E314ECA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A48FA79-BBCC-DB55-EE42-39AC713C7A14}"/>
                </a:ext>
              </a:extLst>
            </p:cNvPr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b="b" l="0" r="r" t="0"/>
              <a:pathLst>
                <a:path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EF8FCD-7328-F3C5-62A0-6F9AD8038538}"/>
                </a:ext>
              </a:extLst>
            </p:cNvPr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b="b" l="0" r="r" t="0"/>
              <a:pathLst>
                <a:path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E5B633A-D01E-AE16-83B6-D14A18C73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B531B4-A876-36E5-E13C-9D662DE88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1D75929-5380-A6DE-7886-7B16132EBE3E}"/>
                </a:ext>
              </a:extLst>
            </p:cNvPr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b="b" l="0" r="r" t="0"/>
              <a:pathLst>
                <a:path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6AD69AF-B53D-D320-4FCB-5D98A098C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b="b" l="0" r="r" t="0"/>
              <a:pathLst>
                <a:path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625298-E7D8-758E-9B76-D89A0AF97B99}"/>
                </a:ext>
              </a:extLst>
            </p:cNvPr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b="b" l="0" r="r" t="0"/>
              <a:pathLst>
                <a:path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86D6F8E-0AC5-8CAA-6588-0693A36D68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CBB8A74-A16E-8B10-8ADF-AF5FCEC93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9217A1A-6734-2CEC-A78F-DE789F51132C}"/>
                </a:ext>
              </a:extLst>
            </p:cNvPr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b="b" l="0" r="r" t="0"/>
              <a:pathLst>
                <a:path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9065512-9BC8-907E-91AA-639B4806EF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b="b" l="0" r="r" t="0"/>
              <a:pathLst>
                <a:path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7BAA89D-486D-B708-F8D4-1CD1A73363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5E7A88-38BA-4F2D-ED95-EFE391697150}"/>
                </a:ext>
              </a:extLst>
            </p:cNvPr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b="b" l="0" r="r" t="0"/>
              <a:pathLst>
                <a:path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10BF94A-B6F2-703E-C715-D1A7694952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72DB1E6-BA9E-050F-16CB-8BEC2EDCB4AD}"/>
                </a:ext>
              </a:extLst>
            </p:cNvPr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b="b" l="0" r="r" t="0"/>
              <a:pathLst>
                <a:path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A5A76ED-D73E-3052-3109-802BE712D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F0F5BB8-0E48-0FD6-480F-D5224B6877A7}"/>
                </a:ext>
              </a:extLst>
            </p:cNvPr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b="b" l="0" r="r" t="0"/>
              <a:pathLst>
                <a:path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6AB965D-2DCF-3535-AC12-E2ADC032F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735FBFB-C397-380E-3B76-FD58FA21DBE4}"/>
                </a:ext>
              </a:extLst>
            </p:cNvPr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b="b" l="0" r="r" t="0"/>
              <a:pathLst>
                <a:path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B33106A-324A-7257-C49C-2B037870A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03BD6F-8C8F-8F13-77B2-F64099904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DFD43D0-8B06-EE93-28AF-5F4A6599A1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7FD8898-AB79-84D3-91A3-AE5422543842}"/>
                </a:ext>
              </a:extLst>
            </p:cNvPr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b="b" l="0" r="r" t="0"/>
              <a:pathLst>
                <a:path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293D4E-EB58-5597-405A-09BCB7409178}"/>
                </a:ext>
              </a:extLst>
            </p:cNvPr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b="b" l="0" r="r" t="0"/>
              <a:pathLst>
                <a:path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6778072-51DB-CE18-BAC5-A14BE5448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b="b" l="0" r="r" t="0"/>
              <a:pathLst>
                <a:path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8983304-A473-C00B-78E3-12F9D9A113ED}"/>
                </a:ext>
              </a:extLst>
            </p:cNvPr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b="b" l="0" r="r" t="0"/>
              <a:pathLst>
                <a:path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5B1BE98-DBC2-97C2-ACE9-D16391184557}"/>
                </a:ext>
              </a:extLst>
            </p:cNvPr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b="b" l="0" r="r" t="0"/>
              <a:pathLst>
                <a:path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51E73B6-E374-4061-FEAE-F54994F78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12527F4-3326-5E20-01EA-01E2CD4C9F06}"/>
                </a:ext>
              </a:extLst>
            </p:cNvPr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b="b" l="0" r="r" t="0"/>
              <a:pathLst>
                <a:path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5E1B4D0-2485-6716-E403-45549D878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376B56-0D3C-0D05-89DE-ADFD07CF1966}"/>
                </a:ext>
              </a:extLst>
            </p:cNvPr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b="b" l="0" r="r" t="0"/>
              <a:pathLst>
                <a:path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07E3E27-22F0-863E-70D3-F25BD8FFD8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E4C59C-794A-9CA9-6C01-835A1C6BF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4C1F6FD-AF83-FC34-754F-601B18C6D0B4}"/>
                </a:ext>
              </a:extLst>
            </p:cNvPr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b="b" l="0" r="r" t="0"/>
              <a:pathLst>
                <a:path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E099304-7BFC-2077-3D28-4823082C3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A6D9B44-49D6-B5BB-E90A-946A90C83A48}"/>
                </a:ext>
              </a:extLst>
            </p:cNvPr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b="b" l="0" r="r" t="0"/>
              <a:pathLst>
                <a:path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F733DE8-306A-1EE1-DADB-20F746F8C4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2B19D3D-F9F9-E23D-8142-94038EF594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0380C4-BFBF-6FBA-FDC0-9E9BB31FDFCB}"/>
                </a:ext>
              </a:extLst>
            </p:cNvPr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b="b" l="0" r="r" t="0"/>
              <a:pathLst>
                <a:path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41CD90-EAA9-36AB-E642-CC34B06FF12F}"/>
                </a:ext>
              </a:extLst>
            </p:cNvPr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b="b" l="0" r="r" t="0"/>
              <a:pathLst>
                <a:path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A35774-A054-0E40-2C35-497C84534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AAA049E-B18E-D698-1AAB-EF75E68D0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F6F420E-5B3F-ACBF-B772-6D763B4AE5A1}"/>
                </a:ext>
              </a:extLst>
            </p:cNvPr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b="b" l="0" r="r" t="0"/>
              <a:pathLst>
                <a:path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0FEB193-2BCF-5BF3-F772-501B489D3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b="b" l="0" r="r" t="0"/>
              <a:pathLst>
                <a:path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84E5F88-5A5F-65BA-D579-7EF3DDE75F5F}"/>
                </a:ext>
              </a:extLst>
            </p:cNvPr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b="b" l="0" r="r" t="0"/>
              <a:pathLst>
                <a:path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E6A1403-78EC-9AEF-BB2A-198FAA5A9C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b="b" l="0" r="r" t="0"/>
              <a:pathLst>
                <a:path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681752084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dave-innes-uog.shinyapps.io/nasem_shiny/" TargetMode="External" /><Relationship Id="rId3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webp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CNM-University-of-Guelph" TargetMode="External" /><Relationship Id="rId3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5BA-1EB3-A7AD-1910-19B6C856A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Modern Publishing Tools for Modern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E12C-FEA0-34D9-24B7-C1E7A42DBA66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 open-source web app of the 2021 Nutrient Requirements of Dairy Cattle</a:t>
            </a:r>
            <a:br/>
            <a:br/>
            <a:r>
              <a:rPr/>
              <a:t>Dave J. Innes, Braeden G. Fieguth &amp; John P. Cant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to teach ration balancing?</a:t>
            </a:r>
          </a:p>
          <a:p>
            <a:pPr lvl="0"/>
            <a:r>
              <a:rPr/>
              <a:t>Challenges:</a:t>
            </a:r>
          </a:p>
          <a:p>
            <a:pPr lvl="1"/>
            <a:r>
              <a:rPr/>
              <a:t>Want to teach latest model (NASEM 2021)</a:t>
            </a:r>
          </a:p>
          <a:p>
            <a:pPr lvl="1"/>
            <a:r>
              <a:rPr/>
              <a:t>Excel sheet used in the past</a:t>
            </a:r>
          </a:p>
          <a:p>
            <a:pPr lvl="1"/>
            <a:r>
              <a:rPr/>
              <a:t>Software with book:</a:t>
            </a:r>
          </a:p>
          <a:p>
            <a:pPr lvl="2"/>
            <a:r>
              <a:rPr/>
              <a:t>Complicated for beginners</a:t>
            </a:r>
          </a:p>
          <a:p>
            <a:pPr lvl="2"/>
            <a:r>
              <a:rPr/>
              <a:t>Only works on Windows</a:t>
            </a:r>
          </a:p>
          <a:p>
            <a:pPr lvl="1"/>
            <a:r>
              <a:rPr/>
              <a:t>Commercial/industry software:</a:t>
            </a:r>
          </a:p>
          <a:p>
            <a:pPr lvl="2"/>
            <a:r>
              <a:rPr/>
              <a:t>Expensive</a:t>
            </a:r>
          </a:p>
          <a:p>
            <a:pPr lvl="2"/>
            <a:r>
              <a:rPr/>
              <a:t>Hard to access</a:t>
            </a:r>
          </a:p>
          <a:p>
            <a:pPr lvl="2"/>
            <a:r>
              <a:rPr/>
              <a:t>Even more complex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Solution? We built our own!</a:t>
            </a:r>
          </a:p>
          <a:p>
            <a:pPr lvl="0"/>
            <a:r>
              <a:rPr/>
              <a:t>Web based app</a:t>
            </a:r>
          </a:p>
          <a:p>
            <a:pPr lvl="0"/>
            <a:r>
              <a:rPr/>
              <a:t>Works on all computers (and mobile phones)</a:t>
            </a:r>
          </a:p>
          <a:p>
            <a:pPr lvl="0"/>
            <a:r>
              <a:rPr/>
              <a:t>Simplified user experience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https://dave-innes-uog.shinyapps.io/nasem_shiny/</a:t>
            </a:r>
          </a:p>
        </p:txBody>
      </p:sp>
      <p:pic>
        <p:nvPicPr>
          <p:cNvPr descr="media/qrcode_dave-innes-uog.shinyapps.i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600" y="469900"/>
            <a:ext cx="5372100" cy="537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welcom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Welcome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in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016000"/>
            <a:ext cx="92456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Inputs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2-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9600" y="1016000"/>
            <a:ext cx="92964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Feed Library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3-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Feed Library - viewer settings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4-custom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Upload custom feed library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5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Diet Input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6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Diet Input - sidebar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7-demo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Built-in demo diet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8-out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Outputs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future_dairy_nutrition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016000"/>
            <a:ext cx="7734300" cy="515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9-out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Advanced - search all model outputs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Assignment 1 - early semester</a:t>
            </a:r>
          </a:p>
          <a:p>
            <a:pPr lvl="0"/>
            <a:r>
              <a:rPr/>
              <a:t>Assignment sheet with steps and screen recordings</a:t>
            </a:r>
          </a:p>
          <a:p>
            <a:pPr lvl="0"/>
            <a:r>
              <a:rPr/>
              <a:t>Demonstrations in workshops</a:t>
            </a:r>
          </a:p>
          <a:p>
            <a:pPr lvl="0"/>
            <a:r>
              <a:rPr/>
              <a:t>Pre-loaded scenarios with a clear mistake</a:t>
            </a:r>
          </a:p>
          <a:p>
            <a:pPr lvl="0"/>
            <a:r>
              <a:rPr/>
              <a:t>Objective:</a:t>
            </a:r>
          </a:p>
          <a:p>
            <a:pPr lvl="1"/>
            <a:r>
              <a:rPr/>
              <a:t>Get the feel of adding/removing ingredients</a:t>
            </a:r>
          </a:p>
          <a:p>
            <a:pPr lvl="1"/>
            <a:r>
              <a:rPr/>
              <a:t>Find meaningful outputs in the app</a:t>
            </a:r>
          </a:p>
          <a:p>
            <a:pPr lvl="1"/>
            <a:r>
              <a:rPr/>
              <a:t>Fix a basic problem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Example Video</a:t>
            </a:r>
          </a:p>
          <a:p>
            <a:pPr lvl="0"/>
            <a:r>
              <a:rPr/>
              <a:t>How to set up a simulation &amp; load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Assignment 2 - mid semester</a:t>
            </a:r>
          </a:p>
          <a:p>
            <a:pPr lvl="0"/>
            <a:r>
              <a:rPr/>
              <a:t>Introduce Dry vs Lactating Cow</a:t>
            </a:r>
          </a:p>
          <a:p>
            <a:pPr lvl="0"/>
            <a:r>
              <a:rPr/>
              <a:t>Read and interpret farm forage analyses</a:t>
            </a:r>
          </a:p>
          <a:p>
            <a:pPr lvl="0"/>
            <a:r>
              <a:rPr/>
              <a:t>Adding new ingredients to app</a:t>
            </a:r>
          </a:p>
          <a:p>
            <a:pPr lvl="0"/>
            <a:r>
              <a:rPr/>
              <a:t>Formulating full diets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Case Study Assignment</a:t>
            </a:r>
          </a:p>
        </p:txBody>
      </p:sp>
      <p:pic>
        <p:nvPicPr>
          <p:cNvPr descr="media/students_on_far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485900"/>
            <a:ext cx="5943600" cy="334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Initial feedback</a:t>
            </a:r>
          </a:p>
          <a:p>
            <a:pPr lvl="0"/>
            <a:r>
              <a:rPr/>
              <a:t>Early versions couldn’t save sessions</a:t>
            </a:r>
          </a:p>
          <a:p>
            <a:pPr lvl="0"/>
            <a:r>
              <a:rPr/>
              <a:t>Student’s needed multiple ways to learn it - videos, step-by-step instructions, classroom demo</a:t>
            </a:r>
          </a:p>
          <a:p>
            <a:pPr lvl="0"/>
            <a:r>
              <a:rPr/>
              <a:t>The app is simplified, but the content was still difficult</a:t>
            </a:r>
          </a:p>
          <a:p>
            <a:pPr lvl="0"/>
            <a:r>
              <a:rPr/>
              <a:t>Students surprised how hard it was to formulate a ration for a very high producing dairy herd</a:t>
            </a:r>
          </a:p>
          <a:p>
            <a:pPr lvl="1"/>
            <a:r>
              <a:rPr/>
              <a:t>(It’s a limitation of the model, not the students!)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to use &amp; contribute?</a:t>
            </a:r>
          </a:p>
          <a:p>
            <a:pPr lvl="0"/>
            <a:r>
              <a:rPr/>
              <a:t>Open Source - NASEM model &amp; the Shiny App</a:t>
            </a:r>
          </a:p>
          <a:p>
            <a:pPr lvl="0"/>
            <a:r>
              <a:rPr/>
              <a:t>GitHub - log ‘Issues’ as a user - even if no experience with code</a:t>
            </a:r>
          </a:p>
          <a:p>
            <a:pPr lvl="0"/>
            <a:r>
              <a:rPr/>
              <a:t>Read the docs - running on own computer or re-deploying custom versions is relatively simple</a:t>
            </a:r>
          </a:p>
        </p:txBody>
      </p:sp>
      <p:pic>
        <p:nvPicPr>
          <p:cNvPr descr="media/github-Issu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689100"/>
            <a:ext cx="5943600" cy="294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</a:t>
            </a:r>
          </a:p>
          <a:p>
            <a:pPr lvl="0"/>
            <a:r>
              <a:rPr/>
              <a:t>Quarto is an example of how future publishing can look</a:t>
            </a:r>
          </a:p>
          <a:p>
            <a:pPr lvl="0"/>
            <a:r>
              <a:rPr/>
              <a:t>Shiny has potential to modernise teaching and research communication</a:t>
            </a:r>
          </a:p>
          <a:p>
            <a:pPr lvl="0"/>
            <a:r>
              <a:rPr/>
              <a:t>We need to encourage our societies and organising committees to allow these tools to be used in meetings</a:t>
            </a:r>
          </a:p>
          <a:p>
            <a:pPr lvl="0"/>
            <a:r>
              <a:rPr/>
              <a:t>Collectively sharing resources via an open-source platform will accelerate model improvement</a:t>
            </a:r>
          </a:p>
          <a:p>
            <a:pPr lvl="1"/>
            <a:r>
              <a:rPr/>
              <a:t>feedback wanted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Intro to Quarto</a:t>
            </a:r>
          </a:p>
          <a:p>
            <a:pPr lvl="0"/>
            <a:r>
              <a:rPr/>
              <a:t>Unified authoring framework</a:t>
            </a:r>
          </a:p>
          <a:p>
            <a:pPr lvl="0"/>
            <a:r>
              <a:rPr/>
              <a:t>Flat text files (based on Pandoc markdown)</a:t>
            </a:r>
          </a:p>
          <a:p>
            <a:pPr lvl="0"/>
            <a:r>
              <a:rPr/>
              <a:t>Easy to read and write</a:t>
            </a:r>
          </a:p>
          <a:p>
            <a:pPr lvl="0"/>
            <a:r>
              <a:rPr/>
              <a:t>Can also execute code directly (supports R, Python, Julia, Observable)</a:t>
            </a:r>
          </a:p>
          <a:p>
            <a:pPr lvl="0"/>
            <a:r>
              <a:rPr/>
              <a:t>Encourages reproducible analysis</a:t>
            </a:r>
          </a:p>
        </p:txBody>
      </p:sp>
      <p:pic>
        <p:nvPicPr>
          <p:cNvPr descr="media/quarto_languag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143000"/>
            <a:ext cx="5943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Render to many formats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410200" y="469900"/>
          <a:ext cx="5943600" cy="5372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971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Formats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Documents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HTML, PDF, MS Word, OpenOffice, ePub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Presentations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Reveal.js, PowerPoint, Beamer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Markdown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GitHub, CommonMark, Hugo, Docusaurus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Wikis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MediaWiki, DokuWiki, ZimWiki, Jira Wiki, XWiki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More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JATS, Jupyter, ConTeXt, RTF, reST, AsciiDoc, Org-Mode, Muse, Texinfo, Groff Man Page, Groff Manuscript, Haddock, OPML, Textile, DocBook, InDesign, TEI Simple, FictionBook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 source code of this presentation</a:t>
            </a:r>
          </a:p>
        </p:txBody>
      </p:sp>
      <p:pic>
        <p:nvPicPr>
          <p:cNvPr descr="media/visual-edit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231900"/>
            <a:ext cx="59436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410200" y="5334000"/>
            <a:ext cx="5943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Visual editor for a .qmd file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Rendered to multiple formats</a:t>
            </a:r>
          </a:p>
        </p:txBody>
      </p:sp>
      <p:pic>
        <p:nvPicPr>
          <p:cNvPr descr="media/format_comparis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965200"/>
            <a:ext cx="5943600" cy="439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Interactivity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AF05-3F5B-7ABF-DD24-57EFC0F1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64" y="477109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develop a Shiny version of NASEM 2021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NASEM in Python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Open-source, tracked and collaborative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https://github.com/CNM-University-of-Guelph</a:t>
            </a:r>
          </a:p>
        </p:txBody>
      </p:sp>
      <p:pic>
        <p:nvPicPr>
          <p:cNvPr descr="media/github-CNM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0200" y="2235200"/>
            <a:ext cx="5943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Fourth year Dairy Cattle Nutrition class</a:t>
            </a:r>
          </a:p>
          <a:p>
            <a:pPr lvl="0"/>
            <a:r>
              <a:rPr/>
              <a:t>45 undergraduate students</a:t>
            </a:r>
          </a:p>
          <a:p>
            <a:pPr lvl="0"/>
            <a:r>
              <a:rPr/>
              <a:t>Mixed background: ~20% had dairy farm experience</a:t>
            </a:r>
          </a:p>
          <a:p>
            <a:pPr lvl="0"/>
            <a:r>
              <a:rPr/>
              <a:t>Mostly pre-veterinary degree</a:t>
            </a:r>
          </a:p>
        </p:txBody>
      </p:sp>
      <p:pic>
        <p:nvPicPr>
          <p:cNvPr descr="media/students_feed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485900"/>
            <a:ext cx="5943600" cy="334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Publishing Tools for Modern Science</dc:title>
  <dc:creator>Dave J. Innes, Braeden G. Fieguth &amp; John P. Cant</dc:creator>
  <cp:keywords/>
  <dcterms:created xsi:type="dcterms:W3CDTF">2024-06-17T18:27:10Z</dcterms:created>
  <dcterms:modified xsi:type="dcterms:W3CDTF">2024-06-17T18:27:10Z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ffiliation">
    <vt:lpwstr/>
  </property>
  <property fmtid="{D5CDD505-2E9C-101B-9397-08002B2CF9AE}" pid="6" name="by-author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institute">
    <vt:lpwstr>Centre for Nutrition Modelling, Department of Animal Biosciences, University of Guelph, Canada</vt:lpwstr>
  </property>
  <property fmtid="{D5CDD505-2E9C-101B-9397-08002B2CF9AE}" pid="11" name="institutes">
    <vt:lpwstr/>
  </property>
  <property fmtid="{D5CDD505-2E9C-101B-9397-08002B2CF9AE}" pid="12" name="labels">
    <vt:lpwstr/>
  </property>
  <property fmtid="{D5CDD505-2E9C-101B-9397-08002B2CF9AE}" pid="13" name="subtitle">
    <vt:lpwstr>An open-source web app of the 2021 Nutrient Requirements of Dairy Cattle</vt:lpwstr>
  </property>
  <property fmtid="{D5CDD505-2E9C-101B-9397-08002B2CF9AE}" pid="14" name="toc-title">
    <vt:lpwstr>Table of contents</vt:lpwstr>
  </property>
</Properties>
</file>